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89" r:id="rId5"/>
    <p:sldId id="290" r:id="rId6"/>
    <p:sldId id="291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latin typeface="Batang" panose="02030600000101010101" pitchFamily="18" charset="-127"/>
                <a:ea typeface="Batang" panose="02030600000101010101" pitchFamily="18" charset="-127"/>
              </a:rPr>
              <a:t>La </a:t>
            </a:r>
            <a:r>
              <a:rPr lang="it-IT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lombardia</a:t>
            </a:r>
            <a:endParaRPr lang="it-IT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FERRUCCIO CULATTI</a:t>
            </a:r>
            <a:endParaRPr lang="it-IT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7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AutoShape 4" descr="Risultati immagini per lombardia cartina"/>
          <p:cNvSpPr>
            <a:spLocks noChangeAspect="1" noChangeArrowheads="1"/>
          </p:cNvSpPr>
          <p:nvPr/>
        </p:nvSpPr>
        <p:spPr bwMode="auto">
          <a:xfrm>
            <a:off x="155575" y="-144463"/>
            <a:ext cx="4768448" cy="47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6" descr="Risultati immagini per lombardia cartina"/>
          <p:cNvSpPr>
            <a:spLocks noChangeAspect="1" noChangeArrowheads="1"/>
          </p:cNvSpPr>
          <p:nvPr/>
        </p:nvSpPr>
        <p:spPr bwMode="auto">
          <a:xfrm>
            <a:off x="307975" y="7937"/>
            <a:ext cx="4768448" cy="47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8" descr="Risultati immagini per lombardia cartina"/>
          <p:cNvSpPr>
            <a:spLocks noChangeAspect="1" noChangeArrowheads="1"/>
          </p:cNvSpPr>
          <p:nvPr/>
        </p:nvSpPr>
        <p:spPr bwMode="auto">
          <a:xfrm>
            <a:off x="460375" y="160337"/>
            <a:ext cx="4768448" cy="47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266" y="1425092"/>
            <a:ext cx="4481910" cy="4510986"/>
          </a:xfrm>
          <a:prstGeom prst="rect">
            <a:avLst/>
          </a:prstGeom>
        </p:spPr>
      </p:pic>
      <p:sp>
        <p:nvSpPr>
          <p:cNvPr id="12" name="Freccia a sinistra 11"/>
          <p:cNvSpPr/>
          <p:nvPr/>
        </p:nvSpPr>
        <p:spPr>
          <a:xfrm>
            <a:off x="6244027" y="3264976"/>
            <a:ext cx="826474" cy="8312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721372" y="2999449"/>
            <a:ext cx="3614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LA CARTINA FISICA DELLA LOMBARDIA</a:t>
            </a:r>
            <a:endParaRPr lang="it-IT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9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TERRITORIO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7" name="AutoShape 8" descr="Risultati immagini per lombardia cartina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it-IT" dirty="0" smtClean="0"/>
              <a:t>La Lombardia ha un paesaggio molto vario:  </a:t>
            </a:r>
          </a:p>
          <a:p>
            <a:pPr algn="r"/>
            <a:r>
              <a:rPr lang="it-IT" dirty="0" smtClean="0"/>
              <a:t>Montagne, valli, pianure con campi coltivati, </a:t>
            </a:r>
          </a:p>
          <a:p>
            <a:pPr algn="r"/>
            <a:r>
              <a:rPr lang="it-IT" dirty="0" smtClean="0"/>
              <a:t>Fiumi e laghi, città d’arte e metropoli si alternano</a:t>
            </a:r>
          </a:p>
          <a:p>
            <a:pPr algn="r"/>
            <a:r>
              <a:rPr lang="it-IT" dirty="0" smtClean="0"/>
              <a:t>E generano ambienti diversi.</a:t>
            </a:r>
          </a:p>
        </p:txBody>
      </p:sp>
      <p:pic>
        <p:nvPicPr>
          <p:cNvPr id="3082" name="Picture 10" descr="https://upload.wikimedia.org/wikipedia/commons/thumb/d/d8/Altimetria_Lombardia.svg/220px-Altimetria_Lombard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50" y="2084832"/>
            <a:ext cx="3138487" cy="313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559169" y="24970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801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5174" y="914400"/>
            <a:ext cx="9720073" cy="5453575"/>
          </a:xfrm>
        </p:spPr>
        <p:txBody>
          <a:bodyPr/>
          <a:lstStyle/>
          <a:p>
            <a:r>
              <a:rPr lang="it-IT" sz="5000" dirty="0" smtClean="0">
                <a:solidFill>
                  <a:schemeClr val="accent1"/>
                </a:solidFill>
              </a:rPr>
              <a:t>I MONTI: </a:t>
            </a:r>
          </a:p>
          <a:p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722933"/>
              </p:ext>
            </p:extLst>
          </p:nvPr>
        </p:nvGraphicFramePr>
        <p:xfrm>
          <a:off x="1023938" y="1640540"/>
          <a:ext cx="9720262" cy="2057401"/>
        </p:xfrm>
        <a:graphic>
          <a:graphicData uri="http://schemas.openxmlformats.org/drawingml/2006/table">
            <a:tbl>
              <a:tblPr/>
              <a:tblGrid>
                <a:gridCol w="9720262"/>
              </a:tblGrid>
              <a:tr h="2057401">
                <a:tc>
                  <a:txBody>
                    <a:bodyPr/>
                    <a:lstStyle/>
                    <a:p>
                      <a:r>
                        <a:rPr lang="it-IT" sz="1600" b="1" dirty="0">
                          <a:effectLst/>
                        </a:rPr>
                        <a:t/>
                      </a:r>
                      <a:br>
                        <a:rPr lang="it-IT" sz="1600" b="1" dirty="0">
                          <a:effectLst/>
                        </a:rPr>
                      </a:br>
                      <a:r>
                        <a:rPr lang="it-IT" sz="1800" b="0" i="1" dirty="0" err="1">
                          <a:solidFill>
                            <a:srgbClr val="FF0000"/>
                          </a:solidFill>
                          <a:effectLst/>
                        </a:rPr>
                        <a:t>Bernina</a:t>
                      </a:r>
                      <a:r>
                        <a:rPr lang="it-IT" sz="1800" b="0" i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it-IT" sz="1800" b="0" i="1" dirty="0">
                          <a:effectLst/>
                        </a:rPr>
                        <a:t>(m 4.050) - Alpi Retiche</a:t>
                      </a:r>
                    </a:p>
                    <a:p>
                      <a:r>
                        <a:rPr lang="it-IT" sz="1800" b="0" i="1" dirty="0">
                          <a:solidFill>
                            <a:srgbClr val="FF0000"/>
                          </a:solidFill>
                          <a:effectLst/>
                        </a:rPr>
                        <a:t>Ortles</a:t>
                      </a:r>
                      <a:r>
                        <a:rPr lang="it-IT" sz="1800" b="0" i="1" dirty="0">
                          <a:effectLst/>
                        </a:rPr>
                        <a:t> (m 3.905) - Alpi Retiche Meridionali</a:t>
                      </a:r>
                    </a:p>
                    <a:p>
                      <a:r>
                        <a:rPr lang="it-IT" sz="1800" b="0" i="1" dirty="0">
                          <a:solidFill>
                            <a:srgbClr val="FF0000"/>
                          </a:solidFill>
                          <a:effectLst/>
                        </a:rPr>
                        <a:t>Cevedale</a:t>
                      </a:r>
                      <a:r>
                        <a:rPr lang="it-IT" sz="1800" b="0" i="1" dirty="0">
                          <a:effectLst/>
                        </a:rPr>
                        <a:t> (m 3.769) - Alpi Retiche Meridionali</a:t>
                      </a:r>
                    </a:p>
                    <a:p>
                      <a:r>
                        <a:rPr lang="it-IT" sz="1800" b="0" i="1" dirty="0">
                          <a:solidFill>
                            <a:srgbClr val="FF0000"/>
                          </a:solidFill>
                          <a:effectLst/>
                        </a:rPr>
                        <a:t>Monte Disgrazia </a:t>
                      </a:r>
                      <a:r>
                        <a:rPr lang="it-IT" sz="1800" b="0" i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it-IT" sz="1800" b="0" i="1" dirty="0">
                          <a:effectLst/>
                        </a:rPr>
                        <a:t>m 3.678) - Alpi Retiche</a:t>
                      </a:r>
                    </a:p>
                    <a:p>
                      <a:r>
                        <a:rPr lang="it-IT" sz="1800" b="0" i="1" dirty="0">
                          <a:solidFill>
                            <a:srgbClr val="FF0000"/>
                          </a:solidFill>
                          <a:effectLst/>
                        </a:rPr>
                        <a:t>Adamello</a:t>
                      </a:r>
                      <a:r>
                        <a:rPr lang="it-IT" sz="1800" b="0" i="1" dirty="0">
                          <a:effectLst/>
                        </a:rPr>
                        <a:t> (m 3.554) - Alpi Retiche Meridionali</a:t>
                      </a:r>
                    </a:p>
                    <a:p>
                      <a:r>
                        <a:rPr lang="it-IT" sz="1800" b="0" i="1" dirty="0">
                          <a:solidFill>
                            <a:srgbClr val="FF0000"/>
                          </a:solidFill>
                          <a:effectLst/>
                        </a:rPr>
                        <a:t>Pizzo Coca</a:t>
                      </a:r>
                      <a:r>
                        <a:rPr lang="it-IT" sz="1800" b="0" i="1" dirty="0">
                          <a:effectLst/>
                        </a:rPr>
                        <a:t> (m 3.050) - Alpi Orobie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766221" y="3753729"/>
            <a:ext cx="3364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dirty="0" smtClean="0">
                <a:solidFill>
                  <a:schemeClr val="accent1"/>
                </a:solidFill>
              </a:rPr>
              <a:t>LE</a:t>
            </a:r>
            <a:r>
              <a:rPr lang="it-IT" sz="2200" dirty="0" smtClean="0">
                <a:solidFill>
                  <a:schemeClr val="accent1"/>
                </a:solidFill>
              </a:rPr>
              <a:t> </a:t>
            </a:r>
            <a:r>
              <a:rPr lang="it-IT" sz="5000" dirty="0" smtClean="0">
                <a:solidFill>
                  <a:schemeClr val="accent1"/>
                </a:solidFill>
              </a:rPr>
              <a:t>VALLI</a:t>
            </a:r>
            <a:r>
              <a:rPr lang="it-IT" sz="2200" dirty="0" smtClean="0">
                <a:solidFill>
                  <a:schemeClr val="accent1"/>
                </a:solidFill>
              </a:rPr>
              <a:t>:</a:t>
            </a:r>
          </a:p>
          <a:p>
            <a:endParaRPr lang="it-IT" sz="2200" dirty="0">
              <a:solidFill>
                <a:schemeClr val="accent1"/>
              </a:solidFill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185630"/>
              </p:ext>
            </p:extLst>
          </p:nvPr>
        </p:nvGraphicFramePr>
        <p:xfrm>
          <a:off x="1023938" y="4424081"/>
          <a:ext cx="9491661" cy="2033196"/>
        </p:xfrm>
        <a:graphic>
          <a:graphicData uri="http://schemas.openxmlformats.org/drawingml/2006/table">
            <a:tbl>
              <a:tblPr/>
              <a:tblGrid>
                <a:gridCol w="9491661"/>
              </a:tblGrid>
              <a:tr h="2033196">
                <a:tc>
                  <a:txBody>
                    <a:bodyPr/>
                    <a:lstStyle/>
                    <a:p>
                      <a:r>
                        <a:rPr lang="it-IT" sz="1700" b="1" dirty="0">
                          <a:solidFill>
                            <a:srgbClr val="FF0000"/>
                          </a:solidFill>
                          <a:effectLst/>
                        </a:rPr>
                        <a:t/>
                      </a:r>
                      <a:br>
                        <a:rPr lang="it-IT" sz="1700" b="1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it-IT" sz="1700" b="0" i="1" dirty="0" smtClean="0">
                          <a:solidFill>
                            <a:srgbClr val="FF0000"/>
                          </a:solidFill>
                          <a:effectLst/>
                        </a:rPr>
                        <a:t>Valtellina</a:t>
                      </a:r>
                      <a:r>
                        <a:rPr lang="it-IT" sz="1700" b="0" i="1" dirty="0" smtClean="0">
                          <a:effectLst/>
                        </a:rPr>
                        <a:t> - tra le Alpi Retiche e le Alpi Orobie</a:t>
                      </a:r>
                    </a:p>
                    <a:p>
                      <a:r>
                        <a:rPr lang="it-IT" sz="1700" b="0" i="1" dirty="0" smtClean="0">
                          <a:solidFill>
                            <a:srgbClr val="FF0000"/>
                          </a:solidFill>
                          <a:effectLst/>
                        </a:rPr>
                        <a:t>Val Camonica</a:t>
                      </a:r>
                      <a:r>
                        <a:rPr lang="it-IT" sz="1700" b="0" i="1" dirty="0" smtClean="0">
                          <a:effectLst/>
                        </a:rPr>
                        <a:t> - tra le Alpi Orobie e le Alpi Retiche Meridionali - valle superiore dell'Oglio</a:t>
                      </a:r>
                    </a:p>
                    <a:p>
                      <a:r>
                        <a:rPr lang="it-IT" sz="1700" b="0" i="1" dirty="0" smtClean="0">
                          <a:solidFill>
                            <a:srgbClr val="FF0000"/>
                          </a:solidFill>
                          <a:effectLst/>
                        </a:rPr>
                        <a:t>Val Brembana</a:t>
                      </a:r>
                      <a:r>
                        <a:rPr lang="it-IT" sz="1700" b="0" i="1" dirty="0" smtClean="0">
                          <a:effectLst/>
                        </a:rPr>
                        <a:t> - nella quale scorre il fiume Brembo</a:t>
                      </a:r>
                    </a:p>
                    <a:p>
                      <a:r>
                        <a:rPr lang="it-IT" sz="1700" b="0" i="1" dirty="0" smtClean="0">
                          <a:solidFill>
                            <a:srgbClr val="FF0000"/>
                          </a:solidFill>
                          <a:effectLst/>
                        </a:rPr>
                        <a:t>Val </a:t>
                      </a:r>
                      <a:r>
                        <a:rPr lang="it-IT" sz="1700" b="0" i="1" dirty="0" err="1" smtClean="0">
                          <a:solidFill>
                            <a:srgbClr val="FF0000"/>
                          </a:solidFill>
                          <a:effectLst/>
                        </a:rPr>
                        <a:t>Seriana</a:t>
                      </a:r>
                      <a:r>
                        <a:rPr lang="it-IT" sz="1700" b="0" i="1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it-IT" sz="1700" b="0" i="1" dirty="0" smtClean="0">
                          <a:effectLst/>
                        </a:rPr>
                        <a:t>- nella quale scorre il fiume Serio</a:t>
                      </a:r>
                    </a:p>
                    <a:p>
                      <a:r>
                        <a:rPr lang="it-IT" sz="1700" b="0" i="1" dirty="0" smtClean="0">
                          <a:solidFill>
                            <a:srgbClr val="FF0000"/>
                          </a:solidFill>
                          <a:effectLst/>
                        </a:rPr>
                        <a:t>Val Trompia</a:t>
                      </a:r>
                      <a:r>
                        <a:rPr lang="it-IT" sz="1700" b="0" i="1" dirty="0" smtClean="0">
                          <a:effectLst/>
                        </a:rPr>
                        <a:t> - nella quale scorre il fiume Mella</a:t>
                      </a:r>
                    </a:p>
                    <a:p>
                      <a:r>
                        <a:rPr lang="it-IT" sz="1700" b="0" i="1" dirty="0" smtClean="0">
                          <a:solidFill>
                            <a:srgbClr val="FF0000"/>
                          </a:solidFill>
                          <a:effectLst/>
                        </a:rPr>
                        <a:t>Val Sabbia </a:t>
                      </a:r>
                      <a:r>
                        <a:rPr lang="it-IT" sz="1700" b="0" i="1" dirty="0" smtClean="0">
                          <a:effectLst/>
                        </a:rPr>
                        <a:t>- nella quale scorre il fiume Chiese</a:t>
                      </a:r>
                      <a:endParaRPr lang="it-IT" sz="1700" b="0" i="1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13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129" y="786922"/>
            <a:ext cx="9720072" cy="1499616"/>
          </a:xfrm>
        </p:spPr>
        <p:txBody>
          <a:bodyPr>
            <a:no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PIANURE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4128" y="1922585"/>
            <a:ext cx="9720073" cy="4386775"/>
          </a:xfrm>
        </p:spPr>
        <p:txBody>
          <a:bodyPr/>
          <a:lstStyle/>
          <a:p>
            <a:r>
              <a:rPr lang="it-IT" dirty="0" smtClean="0"/>
              <a:t>La pianura Padana:                                                                            Attraversata  dal fiume PO  segna il confine con l’ Emilia Romagna con i suoi affluenti.                                                                                            Sono presenti canali  che servono per irrigare le numerose colture.</a:t>
            </a:r>
          </a:p>
          <a:p>
            <a:r>
              <a:rPr lang="it-IT" dirty="0" err="1" smtClean="0">
                <a:solidFill>
                  <a:srgbClr val="FFC000"/>
                </a:solidFill>
              </a:rPr>
              <a:t>Oltrepo</a:t>
            </a:r>
            <a:r>
              <a:rPr lang="it-IT" dirty="0" smtClean="0">
                <a:solidFill>
                  <a:srgbClr val="FFC000"/>
                </a:solidFill>
              </a:rPr>
              <a:t> Pavese:                                                                                                  </a:t>
            </a:r>
            <a:r>
              <a:rPr lang="it-IT" dirty="0" smtClean="0"/>
              <a:t>Un territorio caratterizzato da dolci pendii coltivati dove si </a:t>
            </a:r>
            <a:r>
              <a:rPr lang="it-IT" dirty="0" smtClean="0"/>
              <a:t>produce </a:t>
            </a:r>
            <a:r>
              <a:rPr lang="it-IT" dirty="0" smtClean="0"/>
              <a:t>un buon vino.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84304">
            <a:off x="3725710" y="4232936"/>
            <a:ext cx="2920011" cy="2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8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CARTINA POLITICA 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PROVINCE:                                                                                                        </a:t>
            </a:r>
            <a:r>
              <a:rPr lang="it-IT" dirty="0" smtClean="0"/>
              <a:t>Milano,  Sondrio, Pavia, Lodi, Brescia, Mantova, Varese, Cremona, Lecco, Bergamo, Como, Monza.</a:t>
            </a:r>
            <a:endParaRPr lang="it-IT" dirty="0"/>
          </a:p>
        </p:txBody>
      </p:sp>
      <p:pic>
        <p:nvPicPr>
          <p:cNvPr id="1026" name="Picture 2" descr="Risultati immagini per cartina politica lombar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38" y="3469341"/>
            <a:ext cx="3623049" cy="294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8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Citta d’arte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4127" y="1883126"/>
            <a:ext cx="9720073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dirty="0" smtClean="0"/>
          </a:p>
          <a:p>
            <a:r>
              <a:rPr lang="it-IT" dirty="0" smtClean="0">
                <a:solidFill>
                  <a:schemeClr val="accent1"/>
                </a:solidFill>
              </a:rPr>
              <a:t>Milano</a:t>
            </a:r>
            <a:r>
              <a:rPr lang="it-IT" dirty="0" smtClean="0"/>
              <a:t>-Duomo, castello Sforzesco, Scala</a:t>
            </a:r>
            <a:endParaRPr lang="it-IT" dirty="0"/>
          </a:p>
          <a:p>
            <a:r>
              <a:rPr lang="it-IT" dirty="0" smtClean="0">
                <a:solidFill>
                  <a:schemeClr val="accent1"/>
                </a:solidFill>
              </a:rPr>
              <a:t>Mantova</a:t>
            </a:r>
            <a:r>
              <a:rPr lang="it-IT" dirty="0" smtClean="0"/>
              <a:t> –Palazzo Te, Ducale, Lago, Gonzaga</a:t>
            </a:r>
          </a:p>
          <a:p>
            <a:r>
              <a:rPr lang="it-IT" dirty="0" smtClean="0">
                <a:solidFill>
                  <a:schemeClr val="accent1"/>
                </a:solidFill>
              </a:rPr>
              <a:t>Cremona</a:t>
            </a:r>
            <a:r>
              <a:rPr lang="it-IT" dirty="0" smtClean="0"/>
              <a:t>- Città dei Liutai</a:t>
            </a:r>
          </a:p>
          <a:p>
            <a:r>
              <a:rPr lang="it-IT" dirty="0" smtClean="0">
                <a:solidFill>
                  <a:schemeClr val="accent1"/>
                </a:solidFill>
              </a:rPr>
              <a:t>Como</a:t>
            </a:r>
            <a:r>
              <a:rPr lang="it-IT" dirty="0" smtClean="0"/>
              <a:t>-Lago</a:t>
            </a:r>
          </a:p>
          <a:p>
            <a:r>
              <a:rPr lang="it-IT" dirty="0" smtClean="0">
                <a:solidFill>
                  <a:schemeClr val="accent1"/>
                </a:solidFill>
              </a:rPr>
              <a:t>Lecco</a:t>
            </a:r>
            <a:r>
              <a:rPr lang="it-IT" dirty="0" smtClean="0"/>
              <a:t>- Promessi Sposi</a:t>
            </a:r>
          </a:p>
          <a:p>
            <a:r>
              <a:rPr lang="it-IT" dirty="0" smtClean="0">
                <a:solidFill>
                  <a:schemeClr val="accent1"/>
                </a:solidFill>
              </a:rPr>
              <a:t>Monza</a:t>
            </a:r>
            <a:r>
              <a:rPr lang="it-IT" dirty="0" smtClean="0"/>
              <a:t>- Duomo, corona Ferrea</a:t>
            </a:r>
          </a:p>
          <a:p>
            <a:r>
              <a:rPr lang="it-IT" dirty="0" smtClean="0">
                <a:solidFill>
                  <a:schemeClr val="accent1"/>
                </a:solidFill>
              </a:rPr>
              <a:t>Pavia</a:t>
            </a:r>
            <a:r>
              <a:rPr lang="it-IT" dirty="0" smtClean="0"/>
              <a:t>-Certosa</a:t>
            </a:r>
          </a:p>
          <a:p>
            <a:r>
              <a:rPr lang="it-IT" dirty="0" smtClean="0">
                <a:solidFill>
                  <a:schemeClr val="accent1"/>
                </a:solidFill>
              </a:rPr>
              <a:t>Bergamo</a:t>
            </a:r>
            <a:r>
              <a:rPr lang="it-IT" dirty="0" smtClean="0"/>
              <a:t>-Rocca Scaligera</a:t>
            </a:r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903105" y="625557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5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92D050"/>
                </a:solidFill>
              </a:rPr>
              <a:t>PIATTI TIPICI</a:t>
            </a:r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80222" y="3731641"/>
            <a:ext cx="9720073" cy="4023360"/>
          </a:xfrm>
        </p:spPr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Cotoletta e Risotto alla Milanese, </a:t>
            </a:r>
            <a:r>
              <a:rPr lang="it-IT" dirty="0" smtClean="0">
                <a:solidFill>
                  <a:srgbClr val="FFC000"/>
                </a:solidFill>
              </a:rPr>
              <a:t>ossobuco</a:t>
            </a:r>
            <a:endParaRPr lang="it-IT" dirty="0" smtClean="0">
              <a:solidFill>
                <a:srgbClr val="FFC000"/>
              </a:solidFill>
            </a:endParaRPr>
          </a:p>
          <a:p>
            <a:r>
              <a:rPr lang="it-IT" dirty="0" smtClean="0">
                <a:solidFill>
                  <a:srgbClr val="FFC000"/>
                </a:solidFill>
              </a:rPr>
              <a:t>Risotto Mantovano e Tortelli,</a:t>
            </a:r>
          </a:p>
          <a:p>
            <a:r>
              <a:rPr lang="it-IT" dirty="0" err="1" smtClean="0">
                <a:solidFill>
                  <a:srgbClr val="FFC000"/>
                </a:solidFill>
              </a:rPr>
              <a:t>Sbrisolona</a:t>
            </a:r>
            <a:r>
              <a:rPr lang="it-IT" dirty="0" smtClean="0">
                <a:solidFill>
                  <a:srgbClr val="FFC000"/>
                </a:solidFill>
              </a:rPr>
              <a:t>, Torta Mantovana</a:t>
            </a:r>
          </a:p>
          <a:p>
            <a:r>
              <a:rPr lang="it-IT" dirty="0" err="1" smtClean="0">
                <a:solidFill>
                  <a:srgbClr val="FFC000"/>
                </a:solidFill>
              </a:rPr>
              <a:t>Casonsei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smtClean="0">
                <a:solidFill>
                  <a:srgbClr val="FFC000"/>
                </a:solidFill>
              </a:rPr>
              <a:t>Bergamaschi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2050" name="Picture 2" descr="Risultati immagini per foto piatti tipici della lombar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7576">
            <a:off x="5884164" y="623773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foto piatti tipici della lombar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6551">
            <a:off x="892912" y="189737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8857">
            <a:off x="727821" y="4223296"/>
            <a:ext cx="2533650" cy="18097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65258">
            <a:off x="8855679" y="915544"/>
            <a:ext cx="2619375" cy="17430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69362">
            <a:off x="3582565" y="2455344"/>
            <a:ext cx="2857500" cy="16002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59019">
            <a:off x="3311129" y="439041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5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1403</TotalTime>
  <Words>180</Words>
  <Application>Microsoft Office PowerPoint</Application>
  <PresentationFormat>Widescreen</PresentationFormat>
  <Paragraphs>42</Paragraphs>
  <Slides>8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Batang</vt:lpstr>
      <vt:lpstr>Bradley Hand ITC</vt:lpstr>
      <vt:lpstr>Tw Cen MT</vt:lpstr>
      <vt:lpstr>Tw Cen MT Condensed</vt:lpstr>
      <vt:lpstr>Wingdings 3</vt:lpstr>
      <vt:lpstr>Integrale</vt:lpstr>
      <vt:lpstr>La lombardia</vt:lpstr>
      <vt:lpstr>Presentazione standard di PowerPoint</vt:lpstr>
      <vt:lpstr>TERRITORIO</vt:lpstr>
      <vt:lpstr>Presentazione standard di PowerPoint</vt:lpstr>
      <vt:lpstr>PIANURE</vt:lpstr>
      <vt:lpstr>CARTINA POLITICA </vt:lpstr>
      <vt:lpstr>Citta d’arte</vt:lpstr>
      <vt:lpstr>PIATTI TIPICI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lombardia</dc:title>
  <dc:creator>Utente</dc:creator>
  <cp:lastModifiedBy>utente</cp:lastModifiedBy>
  <cp:revision>18</cp:revision>
  <dcterms:created xsi:type="dcterms:W3CDTF">2017-11-11T20:07:35Z</dcterms:created>
  <dcterms:modified xsi:type="dcterms:W3CDTF">2017-11-16T10:35:30Z</dcterms:modified>
</cp:coreProperties>
</file>